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sldIdLst>
    <p:sldId id="256" r:id="rId2"/>
    <p:sldId id="262" r:id="rId3"/>
    <p:sldId id="276" r:id="rId4"/>
    <p:sldId id="263" r:id="rId5"/>
    <p:sldId id="265" r:id="rId6"/>
    <p:sldId id="269" r:id="rId7"/>
    <p:sldId id="270" r:id="rId8"/>
    <p:sldId id="271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105" autoAdjust="0"/>
    <p:restoredTop sz="93074" autoAdjust="0"/>
  </p:normalViewPr>
  <p:slideViewPr>
    <p:cSldViewPr>
      <p:cViewPr varScale="1">
        <p:scale>
          <a:sx n="75" d="100"/>
          <a:sy n="75" d="100"/>
        </p:scale>
        <p:origin x="-1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E4A4339-A49F-41F3-8A3A-A3DC18703EC6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E73E0-63E0-47A8-839F-D3F3971176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3488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59DBBC3-8DF9-424C-B4AF-7059B58975E1}" type="slidenum">
              <a:rPr lang="ru-RU" sz="1200" smtClean="0"/>
              <a:pPr eaLnBrk="1" hangingPunct="1"/>
              <a:t>10</a:t>
            </a:fld>
            <a:endParaRPr lang="ru-RU" sz="1200" smtClean="0"/>
          </a:p>
        </p:txBody>
      </p:sp>
      <p:sp>
        <p:nvSpPr>
          <p:cNvPr id="593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939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2D90D5CD-C0FE-437E-B774-FD828E763335}" type="slidenum">
              <a:rPr lang="ru-RU" sz="1200">
                <a:latin typeface="Calibri" pitchFamily="34" charset="0"/>
              </a:rPr>
              <a:pPr algn="r" eaLnBrk="1" hangingPunct="1"/>
              <a:t>10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8941A-9CE9-4FA3-8E6C-5542FB46890B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54206-5989-4C8E-8ABD-BA669A95F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009B3-4B25-49B3-9335-75693B4DA9BC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ACCA8-E3B6-4BCB-8041-BD13E5EA3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8A08B-32AD-4C74-BFF2-0EE051603B70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62F77-2C8D-4B80-985B-589301D6E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D997D-3D98-4788-AF7F-A2A87B109889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575AE-49E9-407F-846E-D0D7A2E012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CD48C-DDCA-4236-8B3B-376345976959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A7B71-9264-44AF-BDC1-D331AFF24E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E1A08-4419-4A8F-87C5-857B4CE69EDE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91FA4-11EF-4AE0-B333-BA10E48DE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7923F-21D7-4107-AD95-F9A7CFC6DDB0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5399F-5B80-4AF0-894C-839D0504A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56F45-60E2-48D6-99CD-872A3B6877AB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BF1FB-3AEF-4677-B838-2B827C4EB0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B40A-7637-4C9E-AC28-9A9C98CFC2A4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FE704-B1AD-4610-A5C4-E90342869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2A8D3-7C27-4145-A89D-2BA06A9DB4CB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B5C4B-112F-4C55-AFC9-BB4A8370F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987DE-7D8D-49F6-8F3F-632D20E02C7F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9B996-5E95-41AC-BBBA-D121DCCC0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5E3FA05-DE9B-49AF-BAC8-F8A33FAA9615}" type="datetimeFigureOut">
              <a:rPr lang="ru-RU"/>
              <a:pPr>
                <a:defRPr/>
              </a:pPr>
              <a:t>03.04.2019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3C1F15-B0CD-42B7-A52E-479574133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8" r:id="rId3"/>
    <p:sldLayoutId id="2147483705" r:id="rId4"/>
    <p:sldLayoutId id="2147483704" r:id="rId5"/>
    <p:sldLayoutId id="2147483703" r:id="rId6"/>
    <p:sldLayoutId id="2147483702" r:id="rId7"/>
    <p:sldLayoutId id="2147483701" r:id="rId8"/>
    <p:sldLayoutId id="2147483700" r:id="rId9"/>
    <p:sldLayoutId id="2147483699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detia-315.html" TargetMode="External"/><Relationship Id="rId3" Type="http://schemas.openxmlformats.org/officeDocument/2006/relationships/image" Target="../media/image6.gif"/><Relationship Id="rId7" Type="http://schemas.openxmlformats.org/officeDocument/2006/relationships/image" Target="../media/image8.gif"/><Relationship Id="rId2" Type="http://schemas.openxmlformats.org/officeDocument/2006/relationships/hyperlink" Target="http://www.smayli.ru/smile/detia-842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ayli.ru/smile/detia-718.html" TargetMode="External"/><Relationship Id="rId11" Type="http://schemas.openxmlformats.org/officeDocument/2006/relationships/image" Target="../media/image10.gif"/><Relationship Id="rId5" Type="http://schemas.openxmlformats.org/officeDocument/2006/relationships/image" Target="../media/image7.gif"/><Relationship Id="rId10" Type="http://schemas.openxmlformats.org/officeDocument/2006/relationships/hyperlink" Target="http://www.smayli.ru/smile/detia-689.html" TargetMode="External"/><Relationship Id="rId4" Type="http://schemas.openxmlformats.org/officeDocument/2006/relationships/hyperlink" Target="http://www.smayli.ru/smile/detia-836.html" TargetMode="External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mayli.ru/smile/detia-580.html" TargetMode="External"/><Relationship Id="rId3" Type="http://schemas.openxmlformats.org/officeDocument/2006/relationships/image" Target="../media/image13.gif"/><Relationship Id="rId7" Type="http://schemas.openxmlformats.org/officeDocument/2006/relationships/image" Target="../media/image15.gif"/><Relationship Id="rId2" Type="http://schemas.openxmlformats.org/officeDocument/2006/relationships/hyperlink" Target="http://www.smayli.ru/smile/detia-67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ayli.ru/smile/detia-659.html" TargetMode="External"/><Relationship Id="rId5" Type="http://schemas.openxmlformats.org/officeDocument/2006/relationships/image" Target="../media/image14.gif"/><Relationship Id="rId4" Type="http://schemas.openxmlformats.org/officeDocument/2006/relationships/hyperlink" Target="http://www.smayli.ru/smile/detia-674.html" TargetMode="External"/><Relationship Id="rId9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19.gif"/><Relationship Id="rId2" Type="http://schemas.openxmlformats.org/officeDocument/2006/relationships/hyperlink" Target="http://www.smayli.ru/smile/detia-504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ayli.ru/smile/detia-715.html" TargetMode="External"/><Relationship Id="rId5" Type="http://schemas.openxmlformats.org/officeDocument/2006/relationships/image" Target="../media/image18.gif"/><Relationship Id="rId4" Type="http://schemas.openxmlformats.org/officeDocument/2006/relationships/hyperlink" Target="http://www.smayli.ru/smile/detia-709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hyperlink" Target="http://www.smayli.ru/smile/detia-500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4.gif"/><Relationship Id="rId2" Type="http://schemas.openxmlformats.org/officeDocument/2006/relationships/hyperlink" Target="http://www.smayli.ru/smile/detia-797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smayli.ru/smile/detia-658.html" TargetMode="External"/><Relationship Id="rId5" Type="http://schemas.openxmlformats.org/officeDocument/2006/relationships/image" Target="../media/image23.gif"/><Relationship Id="rId4" Type="http://schemas.openxmlformats.org/officeDocument/2006/relationships/hyperlink" Target="http://www.smayli.ru/smile/detia-855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hyperlink" Target="http://www.smayli.ru/smile/detia-126.html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627" y="2928934"/>
            <a:ext cx="3929091" cy="30003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Адаптация детей к детскому саду</a:t>
            </a:r>
            <a:b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endParaRPr lang="ru-RU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5508104" y="6047076"/>
            <a:ext cx="35283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 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Лазарева И.В., Лагерева В.В.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5" name="Picture 1" descr="C:\Users\user\Desktop\Детсад 2018-19\ФОТО\детский сад\1 0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357166"/>
            <a:ext cx="3214710" cy="2428892"/>
          </a:xfrm>
          <a:prstGeom prst="rect">
            <a:avLst/>
          </a:prstGeom>
          <a:noFill/>
        </p:spPr>
      </p:pic>
      <p:pic>
        <p:nvPicPr>
          <p:cNvPr id="11266" name="Picture 2" descr="C:\Users\user\Desktop\Детсад 2018-19\ФОТО\детский сад\1 1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7166"/>
            <a:ext cx="4000492" cy="2428892"/>
          </a:xfrm>
          <a:prstGeom prst="rect">
            <a:avLst/>
          </a:prstGeom>
          <a:noFill/>
        </p:spPr>
      </p:pic>
      <p:pic>
        <p:nvPicPr>
          <p:cNvPr id="11267" name="Picture 3" descr="C:\Users\user\Desktop\Детсад 2018-19\ФОТО\детский сад\1 1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85728"/>
            <a:ext cx="4357718" cy="5929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ctrTitle" idx="4294967295"/>
          </p:nvPr>
        </p:nvSpPr>
        <p:spPr>
          <a:xfrm>
            <a:off x="611561" y="332657"/>
            <a:ext cx="7996658" cy="1368151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sz="4000" b="1" dirty="0" smtClean="0">
                <a:solidFill>
                  <a:srgbClr val="A50021"/>
                </a:solidFill>
              </a:rPr>
              <a:t>Спасибо за внимание!</a:t>
            </a:r>
            <a:br>
              <a:rPr lang="ru-RU" sz="4000" b="1" dirty="0" smtClean="0">
                <a:solidFill>
                  <a:srgbClr val="A50021"/>
                </a:solidFill>
              </a:rPr>
            </a:br>
            <a:endParaRPr lang="ru-RU" sz="4000" b="1" dirty="0" smtClean="0">
              <a:solidFill>
                <a:srgbClr val="A50021"/>
              </a:solidFill>
            </a:endParaRPr>
          </a:p>
        </p:txBody>
      </p:sp>
      <p:pic>
        <p:nvPicPr>
          <p:cNvPr id="2050" name="Picture 2" descr="C:\Users\user\Desktop\Детсад 2018-19\ФОТО\детский сад\1 407.JPG"/>
          <p:cNvPicPr>
            <a:picLocks noChangeAspect="1" noChangeArrowheads="1"/>
          </p:cNvPicPr>
          <p:nvPr/>
        </p:nvPicPr>
        <p:blipFill>
          <a:blip r:embed="rId3" cstate="print"/>
          <a:srcRect l="29213" t="21622"/>
          <a:stretch>
            <a:fillRect/>
          </a:stretch>
        </p:blipFill>
        <p:spPr bwMode="auto">
          <a:xfrm>
            <a:off x="857224" y="428604"/>
            <a:ext cx="7270427" cy="507209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357290" y="5786454"/>
            <a:ext cx="5500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A50021"/>
                </a:solidFill>
                <a:latin typeface="Monotype Corsiva" pitchFamily="66" charset="0"/>
              </a:rPr>
              <a:t>Спасибо</a:t>
            </a:r>
            <a:r>
              <a:rPr lang="ru-RU" b="1" dirty="0" smtClean="0">
                <a:solidFill>
                  <a:srgbClr val="A50021"/>
                </a:solidFill>
                <a:latin typeface="Monotype Corsiva" pitchFamily="66" charset="0"/>
              </a:rPr>
              <a:t>  </a:t>
            </a:r>
            <a:r>
              <a:rPr lang="ru-RU" b="1" dirty="0" smtClean="0">
                <a:solidFill>
                  <a:srgbClr val="A50021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A50021"/>
                </a:solidFill>
                <a:latin typeface="Monotype Corsiva" pitchFamily="66" charset="0"/>
              </a:rPr>
              <a:t>за  внимание</a:t>
            </a:r>
            <a:r>
              <a:rPr lang="ru-RU" sz="3600" b="1" dirty="0" smtClean="0">
                <a:solidFill>
                  <a:srgbClr val="A50021"/>
                </a:solidFill>
                <a:latin typeface="Monotype Corsiva" pitchFamily="66" charset="0"/>
              </a:rPr>
              <a:t>!</a:t>
            </a:r>
            <a:endParaRPr lang="ru-RU" sz="3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06045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857224" y="272178"/>
            <a:ext cx="757240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   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Адаптация</a:t>
            </a:r>
            <a:r>
              <a:rPr lang="ru-RU" sz="4000" b="1" dirty="0">
                <a:solidFill>
                  <a:srgbClr val="C00000"/>
                </a:solidFill>
                <a:latin typeface="Monotype Corsiva" pitchFamily="66" charset="0"/>
              </a:rPr>
              <a:t> </a:t>
            </a:r>
            <a:r>
              <a:rPr lang="ru-RU" sz="4000" b="1" dirty="0">
                <a:solidFill>
                  <a:srgbClr val="FF0000"/>
                </a:solidFill>
                <a:latin typeface="Monotype Corsiva" pitchFamily="66" charset="0"/>
              </a:rPr>
              <a:t>ребенка </a:t>
            </a:r>
            <a:r>
              <a:rPr lang="ru-RU" sz="4000" b="1" dirty="0" smtClean="0">
                <a:solidFill>
                  <a:srgbClr val="FF0000"/>
                </a:solidFill>
                <a:latin typeface="Monotype Corsiva" pitchFamily="66" charset="0"/>
              </a:rPr>
              <a:t>к детскому саду </a:t>
            </a:r>
            <a:endParaRPr lang="ru-RU" sz="4000" b="1" dirty="0">
              <a:solidFill>
                <a:srgbClr val="FF0000"/>
              </a:solidFill>
              <a:latin typeface="Monotype Corsiva" pitchFamily="66" charset="0"/>
            </a:endParaRPr>
          </a:p>
          <a:p>
            <a:r>
              <a:rPr lang="ru-RU" sz="3600" b="1" dirty="0">
                <a:solidFill>
                  <a:srgbClr val="C00000"/>
                </a:solidFill>
                <a:latin typeface="Monotype Corsiva" pitchFamily="66" charset="0"/>
              </a:rPr>
              <a:t>            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5364" name="Picture 4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9580" y="1429645"/>
            <a:ext cx="742945" cy="1171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5561" y="5147976"/>
            <a:ext cx="1076318" cy="111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39" y="5071781"/>
            <a:ext cx="1447790" cy="126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Анимашки Дети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734" y="1472507"/>
            <a:ext cx="1190617" cy="1523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Анимашки Дети">
            <a:hlinkClick r:id="rId10"/>
          </p:cNvPr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13477" y="3761257"/>
            <a:ext cx="1181092" cy="106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 bwMode="auto">
          <a:xfrm>
            <a:off x="1500188" y="1500188"/>
            <a:ext cx="1847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03648" y="4827989"/>
            <a:ext cx="60007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приспособление организма к новой обстановке, а для ребенка детский сад непременно является новым пространством, с новым окружением и новыми отношениями. </a:t>
            </a:r>
            <a:endParaRPr lang="ru-RU" sz="2400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4438" y="1191096"/>
            <a:ext cx="6847521" cy="2461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  <a:spcBef>
                <a:spcPct val="20000"/>
              </a:spcBef>
            </a:pPr>
            <a:r>
              <a:rPr lang="ru-RU" sz="2400" b="1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Адаптация включает большой спектр индивидуальных реакций, которые зависят от</a:t>
            </a:r>
            <a:r>
              <a:rPr lang="ru-RU" sz="24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endParaRPr lang="ru-RU" sz="2400" b="1" kern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психофизиологических 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личностных особенностей ребенка,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сложившихся 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семейных отношений,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Tx/>
              <a:buAutoNum type="arabicPeriod"/>
            </a:pPr>
            <a:r>
              <a:rPr lang="ru-RU" sz="2400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условий </a:t>
            </a:r>
            <a:r>
              <a:rPr lang="ru-RU" sz="2400" kern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созданных в дошкольном учреждении</a:t>
            </a:r>
            <a:r>
              <a:rPr lang="ru-RU" sz="2400" kern="0" dirty="0">
                <a:solidFill>
                  <a:srgbClr val="000000"/>
                </a:solidFill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285728"/>
            <a:ext cx="3143272" cy="1143008"/>
          </a:xfrm>
        </p:spPr>
        <p:txBody>
          <a:bodyPr/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br>
              <a:rPr lang="ru-RU" sz="44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Степени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  </a:t>
            </a: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Monotype Corsiva" pitchFamily="66" charset="0"/>
              </a:rPr>
              <a:t>адаптации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0100" y="1428736"/>
            <a:ext cx="7686700" cy="5000660"/>
          </a:xfrm>
        </p:spPr>
        <p:txBody>
          <a:bodyPr/>
          <a:lstStyle/>
          <a:p>
            <a:pPr lvl="2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</a:p>
          <a:p>
            <a:pPr lvl="2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Адаптация – процесс вхождения ребенка                                            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2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в новую среду и привыкание к её условиям</a:t>
            </a:r>
          </a:p>
          <a:p>
            <a:pPr lvl="2"/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2">
              <a:buBlip>
                <a:blip r:embed="rId2"/>
              </a:buBlip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легкая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адаптация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отрицательное эмоционально состояние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длится недолго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это время малыш плохо спит, теряет аппетит, неохотно играет с детьми. В течение первого месяца, после поступления в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сад,  все нормализуется. Ребенок, как правило, не заболевает в период 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адаптации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Blip>
                <a:blip r:embed="rId2"/>
              </a:buBlip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адаптация средней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тяжести эмоциональное состояние ребенка нормализуется более медленно и на протяжении первого месяца после поступления он болеет, как правило, острыми респираторными инфекциями. Заболевание 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длится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7-10 дней и завершается без каких-либо осложнений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Blip>
                <a:blip r:embed="rId2"/>
              </a:buBlip>
            </a:pP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самой нежелательной является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тяжелая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адаптация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когда эмоциональное состояние ребенка нормализуется очень медленно 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(иногда этот процесс </a:t>
            </a:r>
            <a:r>
              <a:rPr lang="ru-RU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длится несколько месяцев</a:t>
            </a:r>
            <a:r>
              <a:rPr lang="ru-RU" sz="16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В этот период ребенок либо переносит повторные заболевания, часто протекающие с осложнениями, либо проявляет стойкие нарушения поведения.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Тяжелая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адаптация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отрицательно влияет как на состояние здоровья, так и на развитие 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026" name="Picture 2" descr="C:\Users\user\Desktop\Детсад 2018-19\ФОТО\Июль 2018\DSCN1193.JPG"/>
          <p:cNvPicPr>
            <a:picLocks noChangeAspect="1" noChangeArrowheads="1"/>
          </p:cNvPicPr>
          <p:nvPr/>
        </p:nvPicPr>
        <p:blipFill>
          <a:blip r:embed="rId3" cstate="print"/>
          <a:srcRect l="29167"/>
          <a:stretch>
            <a:fillRect/>
          </a:stretch>
        </p:blipFill>
        <p:spPr bwMode="auto">
          <a:xfrm>
            <a:off x="357158" y="214290"/>
            <a:ext cx="3643338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2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364" y="319088"/>
            <a:ext cx="1285867" cy="124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72" y="1357298"/>
            <a:ext cx="952494" cy="135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3" y="5214945"/>
            <a:ext cx="752470" cy="132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252533" y="1988840"/>
            <a:ext cx="65313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sz="2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* Частые </a:t>
            </a:r>
            <a:r>
              <a:rPr lang="ru-RU" sz="2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болезни</a:t>
            </a:r>
          </a:p>
          <a:p>
            <a:pPr eaLnBrk="1" hangingPunct="1"/>
            <a:r>
              <a:rPr lang="ru-RU" sz="2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* Неадекватные </a:t>
            </a:r>
            <a:r>
              <a:rPr lang="ru-RU" sz="2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эмоциональные реакции </a:t>
            </a:r>
            <a:r>
              <a:rPr lang="ru-RU" sz="2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ru-RU" sz="2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(</a:t>
            </a:r>
            <a:r>
              <a:rPr lang="ru-RU" sz="2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плач, истерика, частые капризы, </a:t>
            </a:r>
            <a:r>
              <a:rPr lang="ru-RU" sz="2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eaLnBrk="1" hangingPunct="1"/>
            <a:r>
              <a:rPr lang="ru-RU" sz="2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   агрессия</a:t>
            </a:r>
            <a:r>
              <a:rPr lang="ru-RU" sz="2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eaLnBrk="1" hangingPunct="1"/>
            <a:r>
              <a:rPr lang="ru-RU" sz="2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* Плохой </a:t>
            </a:r>
            <a:r>
              <a:rPr lang="ru-RU" sz="2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аппетит и беспокойный сон</a:t>
            </a:r>
          </a:p>
          <a:p>
            <a:pPr eaLnBrk="1" hangingPunct="1"/>
            <a:r>
              <a:rPr lang="ru-RU" sz="2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* Плохо </a:t>
            </a:r>
            <a:r>
              <a:rPr lang="ru-RU" sz="2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развита речь </a:t>
            </a:r>
          </a:p>
          <a:p>
            <a:pPr eaLnBrk="1" hangingPunct="1"/>
            <a:r>
              <a:rPr lang="ru-RU" sz="2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* Изменения </a:t>
            </a:r>
            <a:r>
              <a:rPr lang="ru-RU" sz="2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в игровой деятельность</a:t>
            </a:r>
          </a:p>
          <a:p>
            <a:pPr eaLnBrk="1" hangingPunct="1"/>
            <a:r>
              <a:rPr lang="ru-RU" sz="2800" dirty="0" smtClean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* Неблагополучие </a:t>
            </a:r>
            <a:r>
              <a:rPr lang="ru-RU" sz="2800" dirty="0">
                <a:solidFill>
                  <a:srgbClr val="660033"/>
                </a:solidFill>
                <a:latin typeface="Times New Roman" pitchFamily="18" charset="0"/>
                <a:cs typeface="Times New Roman" pitchFamily="18" charset="0"/>
              </a:rPr>
              <a:t>и конфликты в семье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28728" y="571480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Проблемы  адаптации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9" name="Picture 6" descr="Анимашки Дети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48611" y="5214945"/>
            <a:ext cx="1362018" cy="111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2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5819778"/>
            <a:ext cx="1104896" cy="97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4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5" y="142875"/>
            <a:ext cx="1362070" cy="136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6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4370834"/>
            <a:ext cx="1447795" cy="876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414458" y="1600200"/>
            <a:ext cx="7272341" cy="3886205"/>
          </a:xfrm>
          <a:prstGeom prst="rect">
            <a:avLst/>
          </a:prstGeom>
        </p:spPr>
        <p:txBody>
          <a:bodyPr/>
          <a:lstStyle>
            <a:lvl1pPr marL="547688" indent="-411163" algn="l" rt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Телесная терапия «</a:t>
            </a:r>
            <a:r>
              <a:rPr lang="ru-RU" sz="3600" dirty="0" err="1" smtClean="0">
                <a:solidFill>
                  <a:schemeClr val="bg1"/>
                </a:solidFill>
              </a:rPr>
              <a:t>Обнималки</a:t>
            </a:r>
            <a:r>
              <a:rPr lang="ru-RU" sz="3600" dirty="0" smtClean="0">
                <a:solidFill>
                  <a:schemeClr val="bg1"/>
                </a:solidFill>
              </a:rPr>
              <a:t>»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136525" indent="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Коррекционно-развивающая деятельность (программы, занятия)</a:t>
            </a:r>
          </a:p>
          <a:p>
            <a:pPr marL="136525" indent="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Профилактика заболеваний</a:t>
            </a:r>
            <a:endParaRPr lang="ru-RU" sz="3600" dirty="0" smtClean="0">
              <a:solidFill>
                <a:schemeClr val="bg1"/>
              </a:solidFill>
            </a:endParaRPr>
          </a:p>
          <a:p>
            <a:pPr marL="136525" indent="0"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Индивидуальная работа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08519" y="362243"/>
            <a:ext cx="482856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Помощь </a:t>
            </a:r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детям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Штриховая стрелка вправо 2"/>
          <p:cNvSpPr/>
          <p:nvPr/>
        </p:nvSpPr>
        <p:spPr>
          <a:xfrm>
            <a:off x="997262" y="1863130"/>
            <a:ext cx="417196" cy="3406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>
            <a:off x="966786" y="2420888"/>
            <a:ext cx="417196" cy="3406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>
            <a:off x="966786" y="4154042"/>
            <a:ext cx="417196" cy="3406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Штриховая стрелка вправо 17"/>
          <p:cNvSpPr/>
          <p:nvPr/>
        </p:nvSpPr>
        <p:spPr>
          <a:xfrm>
            <a:off x="963923" y="4906513"/>
            <a:ext cx="417196" cy="340616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285720" y="1500175"/>
            <a:ext cx="6643734" cy="378621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547688" indent="-411163" algn="l" rt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>
              <a:buNone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Родительские собрания</a:t>
            </a:r>
          </a:p>
          <a:p>
            <a:pPr marL="136525" indent="0">
              <a:buNone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Папки-передвижки и информационные стенды</a:t>
            </a:r>
          </a:p>
          <a:p>
            <a:pPr marL="136525" indent="0">
              <a:buNone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Индивидуальные и </a:t>
            </a:r>
          </a:p>
          <a:p>
            <a:pPr marL="136525" indent="0">
              <a:buNone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групповые консультации</a:t>
            </a:r>
          </a:p>
          <a:p>
            <a:pPr marL="136525" indent="0">
              <a:buNone/>
            </a:pPr>
            <a:r>
              <a:rPr lang="ru-RU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 Тренинги</a:t>
            </a:r>
          </a:p>
          <a:p>
            <a:pPr marL="136525" indent="0">
              <a:buNone/>
            </a:pPr>
            <a:endParaRPr lang="ru-RU" sz="3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45440" y="452140"/>
            <a:ext cx="73420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Работа  с  родителями</a:t>
            </a:r>
            <a:endParaRPr lang="ru-RU" sz="60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18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357826"/>
            <a:ext cx="1257296" cy="128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user\Desktop\для Т.В на сайт\адаптация\Знакомство с родителям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2214554"/>
            <a:ext cx="3286148" cy="450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416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74364" y="2214554"/>
            <a:ext cx="8229600" cy="4000528"/>
          </a:xfrm>
          <a:prstGeom prst="rect">
            <a:avLst/>
          </a:prstGeom>
        </p:spPr>
        <p:txBody>
          <a:bodyPr/>
          <a:lstStyle>
            <a:lvl1pPr marL="547688" indent="-411163" algn="l" rt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6525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- Создать позитивный образ ДОУ</a:t>
            </a:r>
          </a:p>
          <a:p>
            <a:pPr marL="136525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- Режим дня</a:t>
            </a:r>
          </a:p>
          <a:p>
            <a:pPr marL="136525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- Учить общаться с другими взрослыми и детьми</a:t>
            </a:r>
          </a:p>
          <a:p>
            <a:pPr marL="136525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- Уменьшить время на развлекательные мероприятия</a:t>
            </a:r>
          </a:p>
          <a:p>
            <a:pPr marL="136525" indent="0" algn="ctr">
              <a:buNone/>
            </a:pPr>
            <a:r>
              <a:rPr lang="ru-RU" b="1" dirty="0" smtClean="0">
                <a:solidFill>
                  <a:srgbClr val="0070C0"/>
                </a:solidFill>
              </a:rPr>
              <a:t>- Привить навыки самообслуживания</a:t>
            </a:r>
          </a:p>
          <a:p>
            <a:pPr marL="136525" indent="0" algn="ctr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- Доброжелательная </a:t>
            </a:r>
            <a:r>
              <a:rPr lang="ru-RU" b="1" dirty="0" smtClean="0">
                <a:solidFill>
                  <a:srgbClr val="0070C0"/>
                </a:solidFill>
              </a:rPr>
              <a:t>обстановка 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136525" indent="0" algn="ctr">
              <a:buFontTx/>
              <a:buChar char="-"/>
            </a:pPr>
            <a:r>
              <a:rPr lang="ru-RU" b="1" dirty="0" smtClean="0">
                <a:solidFill>
                  <a:srgbClr val="0070C0"/>
                </a:solidFill>
              </a:rPr>
              <a:t>в </a:t>
            </a:r>
            <a:r>
              <a:rPr lang="ru-RU" b="1" dirty="0" smtClean="0">
                <a:solidFill>
                  <a:srgbClr val="0070C0"/>
                </a:solidFill>
              </a:rPr>
              <a:t>семье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5816" y="332656"/>
            <a:ext cx="729514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Рекомендации </a:t>
            </a:r>
            <a:endParaRPr lang="ru-RU" sz="6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            </a:t>
            </a:r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родителям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5" name="Picture 6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817" y="5234909"/>
            <a:ext cx="1523995" cy="1428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Анимашки Дети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39" y="1412776"/>
            <a:ext cx="1371595" cy="15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Анимашки Дети">
            <a:hlinkClick r:id="rId6"/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39" y="5343533"/>
            <a:ext cx="1523995" cy="1514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56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457200" y="2071678"/>
            <a:ext cx="8229600" cy="4054485"/>
          </a:xfrm>
          <a:prstGeom prst="rect">
            <a:avLst/>
          </a:prstGeom>
        </p:spPr>
        <p:txBody>
          <a:bodyPr/>
          <a:lstStyle>
            <a:lvl1pPr marL="547688" indent="-411163" algn="l" rt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- Сформировать у ребенка положительную установку, желание идти в детский сад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- Чтобы ребенку было приятно приходить в детский сад, нужно "одомашнить" группу. 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- Осуществлять индивидуальный подход к каждому ребенку (узнать у родителей)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- Максимально учитывать возрастные и индивидуальные особенности детей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b="1" dirty="0" smtClean="0">
                <a:solidFill>
                  <a:srgbClr val="0070C0"/>
                </a:solidFill>
                <a:cs typeface="Times New Roman" pitchFamily="18" charset="0"/>
              </a:rPr>
              <a:t>- Руководить детской игрой</a:t>
            </a:r>
          </a:p>
          <a:p>
            <a:pPr marL="609600" indent="-609600">
              <a:lnSpc>
                <a:spcPct val="90000"/>
              </a:lnSpc>
            </a:pPr>
            <a:endParaRPr lang="ru-RU" dirty="0" smtClean="0"/>
          </a:p>
          <a:p>
            <a:pPr marL="609600" indent="-609600">
              <a:lnSpc>
                <a:spcPct val="90000"/>
              </a:lnSpc>
            </a:pPr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3796" y="332656"/>
            <a:ext cx="863160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Рекомендации</a:t>
            </a:r>
            <a:r>
              <a:rPr lang="ru-RU" sz="4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воспитателям</a:t>
            </a:r>
            <a:endParaRPr lang="ru-RU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4" name="Picture 8" descr="Анимашки Дети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13176"/>
            <a:ext cx="13906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298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71604" y="274638"/>
            <a:ext cx="7115196" cy="11430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Адаптационный</a:t>
            </a:r>
            <a:r>
              <a:rPr lang="ru-RU" sz="3600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период считается 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   законченным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, если</a:t>
            </a:r>
            <a:r>
              <a:rPr lang="ru-RU" sz="3600" dirty="0" smtClean="0">
                <a:solidFill>
                  <a:srgbClr val="FF0000"/>
                </a:solidFill>
                <a:latin typeface="Monotype Corsiva" pitchFamily="66" charset="0"/>
              </a:rPr>
              <a:t>: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57200" y="1428736"/>
            <a:ext cx="8229600" cy="4697427"/>
          </a:xfrm>
          <a:prstGeom prst="rect">
            <a:avLst/>
          </a:prstGeom>
        </p:spPr>
        <p:txBody>
          <a:bodyPr/>
          <a:lstStyle>
            <a:lvl1pPr marL="547688" indent="-411163" algn="l" rtl="0" fontAlgn="base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itchFamily="18" charset="2"/>
              <a:buChar char="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itchFamily="2" charset="2"/>
              <a:buChar char="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itchFamily="18" charset="2"/>
              <a:buChar char="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itchFamily="18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</a:t>
            </a:r>
            <a:r>
              <a:rPr lang="ru-RU" dirty="0" smtClean="0">
                <a:solidFill>
                  <a:schemeClr val="bg1"/>
                </a:solidFill>
              </a:rPr>
              <a:t>• Ребенок с желанием идёт в группу,               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</a:t>
            </a:r>
            <a:r>
              <a:rPr lang="ru-RU" dirty="0" smtClean="0">
                <a:solidFill>
                  <a:schemeClr val="bg1"/>
                </a:solidFill>
              </a:rPr>
              <a:t>охотнее взаимодействует с   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                          </a:t>
            </a:r>
            <a:r>
              <a:rPr lang="ru-RU" dirty="0" smtClean="0">
                <a:solidFill>
                  <a:schemeClr val="bg1"/>
                </a:solidFill>
              </a:rPr>
              <a:t>воспитателем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 • Ребенок </a:t>
            </a:r>
            <a:r>
              <a:rPr lang="ru-RU" dirty="0" smtClean="0">
                <a:solidFill>
                  <a:schemeClr val="bg1"/>
                </a:solidFill>
              </a:rPr>
              <a:t>ест с аппетитом; 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• Нормализуется сон: малыш быстро </a:t>
            </a:r>
            <a:r>
              <a:rPr lang="ru-RU" dirty="0" smtClean="0">
                <a:solidFill>
                  <a:schemeClr val="bg1"/>
                </a:solidFill>
              </a:rPr>
              <a:t>засыпает, </a:t>
            </a:r>
            <a:r>
              <a:rPr lang="ru-RU" dirty="0" smtClean="0">
                <a:solidFill>
                  <a:schemeClr val="bg1"/>
                </a:solidFill>
              </a:rPr>
              <a:t>вовремя </a:t>
            </a:r>
            <a:r>
              <a:rPr lang="ru-RU" dirty="0" smtClean="0">
                <a:solidFill>
                  <a:schemeClr val="bg1"/>
                </a:solidFill>
              </a:rPr>
              <a:t>просыпается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• </a:t>
            </a:r>
            <a:r>
              <a:rPr lang="ru-RU" dirty="0" smtClean="0">
                <a:solidFill>
                  <a:schemeClr val="bg1"/>
                </a:solidFill>
              </a:rPr>
              <a:t>Эмоционально </a:t>
            </a:r>
            <a:r>
              <a:rPr lang="ru-RU" dirty="0" smtClean="0">
                <a:solidFill>
                  <a:schemeClr val="bg1"/>
                </a:solidFill>
              </a:rPr>
              <a:t>общается                                         </a:t>
            </a:r>
            <a:r>
              <a:rPr lang="ru-RU" dirty="0" smtClean="0">
                <a:solidFill>
                  <a:schemeClr val="bg1"/>
                </a:solidFill>
              </a:rPr>
              <a:t>с окружающими</a:t>
            </a:r>
            <a:r>
              <a:rPr lang="ru-RU" dirty="0" smtClean="0">
                <a:solidFill>
                  <a:schemeClr val="bg1"/>
                </a:solidFill>
              </a:rPr>
              <a:t>;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• Играет.</a:t>
            </a:r>
          </a:p>
        </p:txBody>
      </p:sp>
      <p:pic>
        <p:nvPicPr>
          <p:cNvPr id="1026" name="Picture 2" descr="C:\Users\user\Desktop\Детсад 2018-19\ФОТО\музыка сентябрь\DSCN1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214818"/>
            <a:ext cx="3643274" cy="2428868"/>
          </a:xfrm>
          <a:prstGeom prst="rect">
            <a:avLst/>
          </a:prstGeom>
          <a:noFill/>
        </p:spPr>
      </p:pic>
      <p:pic>
        <p:nvPicPr>
          <p:cNvPr id="1027" name="Picture 3" descr="C:\Users\user\Desktop\Детсад 2018-19\ФОТО\детский сад\1 015.jpg"/>
          <p:cNvPicPr>
            <a:picLocks noChangeAspect="1" noChangeArrowheads="1"/>
          </p:cNvPicPr>
          <p:nvPr/>
        </p:nvPicPr>
        <p:blipFill>
          <a:blip r:embed="rId3" cstate="print"/>
          <a:srcRect l="14634" b="17142"/>
          <a:stretch>
            <a:fillRect/>
          </a:stretch>
        </p:blipFill>
        <p:spPr bwMode="auto">
          <a:xfrm>
            <a:off x="214282" y="1142984"/>
            <a:ext cx="2500330" cy="2500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9630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1246</TotalTime>
  <Words>316</Words>
  <Application>Microsoft Office PowerPoint</Application>
  <PresentationFormat>Экран (4:3)</PresentationFormat>
  <Paragraphs>68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Адаптация детей к детскому саду рекомендации для родителей</vt:lpstr>
      <vt:lpstr>Слайд 2</vt:lpstr>
      <vt:lpstr>  Степени   адаптации</vt:lpstr>
      <vt:lpstr>Слайд 4</vt:lpstr>
      <vt:lpstr>Слайд 5</vt:lpstr>
      <vt:lpstr>Слайд 6</vt:lpstr>
      <vt:lpstr>Слайд 7</vt:lpstr>
      <vt:lpstr>Слайд 8</vt:lpstr>
      <vt:lpstr>Слайд 9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Адаптация детей к детскому саду</dc:title>
  <dc:creator>asus1</dc:creator>
  <cp:lastModifiedBy>user</cp:lastModifiedBy>
  <cp:revision>136</cp:revision>
  <dcterms:modified xsi:type="dcterms:W3CDTF">2019-04-03T04:58:52Z</dcterms:modified>
</cp:coreProperties>
</file>